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  <p:sldMasterId id="2147483655" r:id="rId2"/>
  </p:sldMasterIdLst>
  <p:notesMasterIdLst>
    <p:notesMasterId r:id="rId15"/>
  </p:notesMasterIdLst>
  <p:sldIdLst>
    <p:sldId id="256" r:id="rId3"/>
    <p:sldId id="262" r:id="rId4"/>
    <p:sldId id="272" r:id="rId5"/>
    <p:sldId id="273" r:id="rId6"/>
    <p:sldId id="277" r:id="rId7"/>
    <p:sldId id="274" r:id="rId8"/>
    <p:sldId id="267" r:id="rId9"/>
    <p:sldId id="275" r:id="rId10"/>
    <p:sldId id="276" r:id="rId11"/>
    <p:sldId id="278" r:id="rId12"/>
    <p:sldId id="279" r:id="rId13"/>
    <p:sldId id="261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inion Pro" panose="02040503050201020203" charset="0"/>
      <p:regular r:id="rId20"/>
      <p:bold r:id="rId21"/>
      <p:italic r:id="rId22"/>
      <p:boldItalic r:id="rId23"/>
    </p:embeddedFont>
    <p:embeddedFont>
      <p:font typeface="Myriad Pro" panose="020B0503030403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08AF1-DB11-4A53-884F-4D3688213C3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F0DAF-2B53-4184-96BB-01B6DE379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9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C7C7-EABC-40E3-9CC8-4FB57EC1B7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45793"/>
            <a:ext cx="64008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 headline goes here. One or two lines.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1947"/>
            <a:ext cx="77724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DEPARTMENT NAME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468052"/>
            <a:ext cx="64008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5105400"/>
            <a:ext cx="10604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0845" y="2912970"/>
            <a:ext cx="797238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0846" y="1769970"/>
            <a:ext cx="7972378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9144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21284"/>
            <a:ext cx="77724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826668"/>
            <a:ext cx="77724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5072529"/>
            <a:ext cx="7732713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984112"/>
            <a:ext cx="77724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59350"/>
            <a:ext cx="8074152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9343" y="2335052"/>
            <a:ext cx="6647389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9343" y="2973056"/>
            <a:ext cx="6647389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39343" y="3676852"/>
            <a:ext cx="6647389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0072" y="5267127"/>
            <a:ext cx="6647389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586990"/>
            <a:ext cx="7972036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Label goes here, if needed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2826722"/>
            <a:ext cx="7972036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Type sample goes here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10845" y="1914072"/>
            <a:ext cx="797237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Headline/sample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182272"/>
            <a:ext cx="7972036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Secondary type sample (chart, caption, etc.)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53" y="3810000"/>
            <a:ext cx="3620495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0845" y="2912972"/>
            <a:ext cx="7972380" cy="3213193"/>
          </a:xfrm>
        </p:spPr>
        <p:txBody>
          <a:bodyPr/>
          <a:lstStyle>
            <a:lvl1pPr marL="342900" marR="0" indent="-3429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225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225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225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0847" y="1769970"/>
            <a:ext cx="7972378" cy="1143000"/>
          </a:xfrm>
        </p:spPr>
        <p:txBody>
          <a:bodyPr>
            <a:normAutofit/>
          </a:bodyPr>
          <a:lstStyle>
            <a:lvl1pPr algn="l">
              <a:defRPr sz="27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1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675" kern="900" cap="all" spc="225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675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sl@luc.ed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luhs.org/hslibrary/index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luhs.org/hslibrary/ILLiad/illiad_index.html" TargetMode="External"/><Relationship Id="rId2" Type="http://schemas.openxmlformats.org/officeDocument/2006/relationships/hyperlink" Target="http://library.luhs.org/hslibrary/index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otool=luclib" TargetMode="External"/><Relationship Id="rId2" Type="http://schemas.openxmlformats.org/officeDocument/2006/relationships/hyperlink" Target="http://library.luhs.org/hslibrary/index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hyperlink" Target="https://hslguides.luc.edu/HumanitiesForum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medcentral.com/about/institutional-support/membership/160014297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luhs.org/hslibrary/index.htm" TargetMode="External"/><Relationship Id="rId2" Type="http://schemas.openxmlformats.org/officeDocument/2006/relationships/hyperlink" Target="http://discover.luc.edu/work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303382"/>
            <a:ext cx="6400800" cy="13832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Gail Y. Hendler, MLS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Jonna Peterson, MLIS, AHIP</a:t>
            </a:r>
          </a:p>
          <a:p>
            <a:r>
              <a:rPr lang="en-US" dirty="0"/>
              <a:t>Associate Director</a:t>
            </a:r>
          </a:p>
          <a:p>
            <a:r>
              <a:rPr lang="en-US" dirty="0"/>
              <a:t>August 11,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Health Sciences Library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1600" y="2177535"/>
            <a:ext cx="6400800" cy="860453"/>
          </a:xfrm>
        </p:spPr>
        <p:txBody>
          <a:bodyPr>
            <a:normAutofit fontScale="77500" lnSpcReduction="20000"/>
          </a:bodyPr>
          <a:lstStyle/>
          <a:p>
            <a:r>
              <a:rPr lang="en-US" cap="none" dirty="0"/>
              <a:t>New Faculty Orientation</a:t>
            </a:r>
          </a:p>
        </p:txBody>
      </p:sp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imeline&#10;&#10;Description automatically generated with low confidence">
            <a:extLst>
              <a:ext uri="{FF2B5EF4-FFF2-40B4-BE49-F238E27FC236}">
                <a16:creationId xmlns:a16="http://schemas.microsoft.com/office/drawing/2014/main" id="{2C916417-24F9-4BBE-B0C6-F9524D01C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308345"/>
            <a:ext cx="8963025" cy="6190426"/>
          </a:xfrm>
          <a:noFill/>
        </p:spPr>
      </p:pic>
    </p:spTree>
    <p:extLst>
      <p:ext uri="{BB962C8B-B14F-4D97-AF65-F5344CB8AC3E}">
        <p14:creationId xmlns:p14="http://schemas.microsoft.com/office/powerpoint/2010/main" val="353868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Question Mark with solid fill">
            <a:extLst>
              <a:ext uri="{FF2B5EF4-FFF2-40B4-BE49-F238E27FC236}">
                <a16:creationId xmlns:a16="http://schemas.microsoft.com/office/drawing/2014/main" id="{36327BFC-73D9-406C-A15A-76F127F39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2133" y="2257778"/>
            <a:ext cx="1986845" cy="2009422"/>
          </a:xfrm>
        </p:spPr>
      </p:pic>
    </p:spTree>
    <p:extLst>
      <p:ext uri="{BB962C8B-B14F-4D97-AF65-F5344CB8AC3E}">
        <p14:creationId xmlns:p14="http://schemas.microsoft.com/office/powerpoint/2010/main" val="47927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0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36" y="1649015"/>
            <a:ext cx="3784079" cy="27431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536" y="379160"/>
            <a:ext cx="7972378" cy="823339"/>
          </a:xfrm>
        </p:spPr>
        <p:txBody>
          <a:bodyPr/>
          <a:lstStyle/>
          <a:p>
            <a:r>
              <a:rPr lang="en-US" cap="none" dirty="0"/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309" y="1135482"/>
            <a:ext cx="43491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First floor, Marcella Niehoff School of Nursing 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Librarian support available M-F. 9-5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Staffed Service Desk Hours: </a:t>
            </a:r>
          </a:p>
          <a:p>
            <a:pPr marL="742950" lvl="1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M-F 8:30am – 11am and 3-5pm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After-hours access via LUC/LUMC ID swipe at SSOM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4 group study and Quiet Study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Access to public PC’s and Macs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Wireless printing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Self-service photocopy, scan and print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Charging stations, public PC and Macs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6131" y="489035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hsl@luc.edu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708-216-9192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library.luhs.org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690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95409"/>
            <a:ext cx="8686799" cy="5535791"/>
          </a:xfrm>
        </p:spPr>
        <p:txBody>
          <a:bodyPr>
            <a:normAutofit lnSpcReduction="10000"/>
          </a:bodyPr>
          <a:lstStyle/>
          <a:p>
            <a:pPr lvl="1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Information skills training for faculty development, patient care, and curriculum support. Delivered to department meetings or class.</a:t>
            </a:r>
          </a:p>
          <a:p>
            <a:pPr lvl="1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Consults and literature searches. Expert search and systematic reviews support.</a:t>
            </a:r>
          </a:p>
          <a:p>
            <a:pPr lvl="1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iThenticate plagiarism reports.</a:t>
            </a:r>
          </a:p>
          <a:p>
            <a:pPr lvl="1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Lunch time library workshops.</a:t>
            </a:r>
          </a:p>
          <a:p>
            <a:pPr lvl="1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Create and curate topic, course, and other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research guides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lvl="1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Citation management software support.</a:t>
            </a:r>
          </a:p>
          <a:p>
            <a:pPr lvl="1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hlinkClick r:id="rId3"/>
              </a:rPr>
              <a:t>Request </a:t>
            </a:r>
            <a:r>
              <a:rPr lang="en-US" dirty="0">
                <a:solidFill>
                  <a:prstClr val="black"/>
                </a:solidFill>
              </a:rPr>
              <a:t>needed books and articles not licensed by the  library.  Delivered to your desktop at no charge.</a:t>
            </a:r>
          </a:p>
          <a:p>
            <a:pPr marL="457200" lvl="1" indent="0" defTabSz="914400">
              <a:buClr>
                <a:srgbClr val="C00000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lvl="1" defTabSz="9144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6800"/>
            <a:ext cx="9019822" cy="750393"/>
          </a:xfrm>
        </p:spPr>
        <p:txBody>
          <a:bodyPr>
            <a:normAutofit/>
          </a:bodyPr>
          <a:lstStyle/>
          <a:p>
            <a:r>
              <a:rPr lang="en-US" cap="none" dirty="0"/>
              <a:t>Librarian Support: hsl@luc.edu</a:t>
            </a:r>
          </a:p>
        </p:txBody>
      </p:sp>
    </p:spTree>
    <p:extLst>
      <p:ext uri="{BB962C8B-B14F-4D97-AF65-F5344CB8AC3E}">
        <p14:creationId xmlns:p14="http://schemas.microsoft.com/office/powerpoint/2010/main" val="182662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CB8839-C658-400E-820C-F5EC2533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01" y="1208197"/>
            <a:ext cx="8171647" cy="5341459"/>
          </a:xfrm>
        </p:spPr>
        <p:txBody>
          <a:bodyPr>
            <a:normAutofit fontScale="62500" lnSpcReduction="20000"/>
          </a:bodyPr>
          <a:lstStyle/>
          <a:p>
            <a:r>
              <a:rPr lang="en-US" sz="4300" b="1" dirty="0"/>
              <a:t>Faculty Development</a:t>
            </a:r>
          </a:p>
          <a:p>
            <a:pPr lvl="1"/>
            <a:r>
              <a:rPr lang="en-US" sz="4300" dirty="0"/>
              <a:t>In-service training on a variety of information resources and library updates delivered at department meetings and Grand Rounds</a:t>
            </a:r>
          </a:p>
          <a:p>
            <a:pPr marL="457200" lvl="1" indent="0">
              <a:buNone/>
            </a:pPr>
            <a:endParaRPr lang="en-US" sz="4300" dirty="0"/>
          </a:p>
          <a:p>
            <a:r>
              <a:rPr lang="en-US" sz="4300" b="1" dirty="0"/>
              <a:t>Curriculum Support for UME and GME and Clinical Nursing</a:t>
            </a:r>
          </a:p>
          <a:p>
            <a:pPr lvl="1"/>
            <a:r>
              <a:rPr lang="en-US" sz="4300" dirty="0"/>
              <a:t>Friday School (Internal Medicine Residency/LUMC)</a:t>
            </a:r>
          </a:p>
          <a:p>
            <a:pPr lvl="1"/>
            <a:r>
              <a:rPr lang="en-US" sz="4300" dirty="0"/>
              <a:t>Evidence Based Searching (Family Medicine Clerkship)</a:t>
            </a:r>
          </a:p>
          <a:p>
            <a:pPr lvl="1"/>
            <a:r>
              <a:rPr lang="en-US" sz="4300" dirty="0"/>
              <a:t>Citation management and PubMed for Researchers (Biomedical Graduate School)</a:t>
            </a:r>
          </a:p>
          <a:p>
            <a:pPr lvl="1"/>
            <a:r>
              <a:rPr lang="en-US" sz="4300" dirty="0"/>
              <a:t>Searching for Evidence (Clinical Ladder)</a:t>
            </a:r>
          </a:p>
          <a:p>
            <a:endParaRPr lang="en-US" sz="43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91C8A-D848-40B8-B651-8E0BBBDF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04" y="55470"/>
            <a:ext cx="7972378" cy="1143000"/>
          </a:xfrm>
        </p:spPr>
        <p:txBody>
          <a:bodyPr/>
          <a:lstStyle/>
          <a:p>
            <a:r>
              <a:rPr lang="en-US" cap="none" dirty="0"/>
              <a:t>Information Skills Training</a:t>
            </a:r>
          </a:p>
        </p:txBody>
      </p:sp>
    </p:spTree>
    <p:extLst>
      <p:ext uri="{BB962C8B-B14F-4D97-AF65-F5344CB8AC3E}">
        <p14:creationId xmlns:p14="http://schemas.microsoft.com/office/powerpoint/2010/main" val="102315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3660" y="914401"/>
            <a:ext cx="3262241" cy="5146158"/>
          </a:xfrm>
        </p:spPr>
        <p:txBody>
          <a:bodyPr>
            <a:normAutofit fontScale="77500" lnSpcReduction="20000"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Calibri"/>
                <a:cs typeface="+mn-cs"/>
              </a:rPr>
              <a:t>Bookmark the library web site: </a:t>
            </a:r>
            <a:r>
              <a:rPr lang="en-US" sz="4100" dirty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library.luhs.org</a:t>
            </a:r>
            <a:endParaRPr lang="en-US" sz="41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Calibri"/>
                <a:cs typeface="+mn-cs"/>
              </a:rPr>
              <a:t>Thousands of electronic books and journals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Calibri"/>
                <a:cs typeface="+mn-cs"/>
              </a:rPr>
              <a:t>Article and research databases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Calibri"/>
                <a:cs typeface="+mn-cs"/>
              </a:rPr>
              <a:t>Patient care decision-making tools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Calibri"/>
                <a:cs typeface="+mn-cs"/>
              </a:rPr>
              <a:t>Protocols and lab methods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Calibri"/>
                <a:cs typeface="+mn-cs"/>
              </a:rPr>
              <a:t>Author tools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Calibri"/>
                <a:cs typeface="+mn-cs"/>
              </a:rPr>
              <a:t>Citation management software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PubMed@Loyola </a:t>
            </a:r>
            <a:r>
              <a:rPr lang="en-US" sz="2900" dirty="0">
                <a:solidFill>
                  <a:prstClr val="black"/>
                </a:solidFill>
                <a:latin typeface="Calibri"/>
                <a:cs typeface="+mn-cs"/>
              </a:rPr>
              <a:t>links to licensed content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448" y="644980"/>
            <a:ext cx="7972378" cy="1143000"/>
          </a:xfrm>
        </p:spPr>
        <p:txBody>
          <a:bodyPr/>
          <a:lstStyle/>
          <a:p>
            <a:r>
              <a:rPr lang="en-US" cap="none" dirty="0"/>
              <a:t>Online Collections</a:t>
            </a:r>
            <a:endParaRPr lang="en-US" b="0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335790" y="1824797"/>
            <a:ext cx="499880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All-electronic</a:t>
            </a:r>
            <a:r>
              <a:rPr lang="en-US" sz="2400" dirty="0">
                <a:solidFill>
                  <a:prstClr val="black"/>
                </a:solidFill>
              </a:rPr>
              <a:t> journals collection in support of teaching/learning, research, patient care and publishing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Access licensed resources via UVID/password or 4 x 4 and password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Citrix cannot save or download content.  Open a new browser to find and access library resources from the </a:t>
            </a:r>
            <a:r>
              <a:rPr lang="en-US" sz="2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page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8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75241" y="458957"/>
            <a:ext cx="5672338" cy="6229274"/>
          </a:xfrm>
        </p:spPr>
      </p:pic>
      <p:sp>
        <p:nvSpPr>
          <p:cNvPr id="7" name="TextBox 6"/>
          <p:cNvSpPr txBox="1"/>
          <p:nvPr/>
        </p:nvSpPr>
        <p:spPr>
          <a:xfrm>
            <a:off x="188532" y="234218"/>
            <a:ext cx="298022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Bookmark the library homepage:</a:t>
            </a:r>
          </a:p>
          <a:p>
            <a:r>
              <a:rPr lang="en-US" sz="2800" dirty="0">
                <a:hlinkClick r:id="rId5"/>
              </a:rPr>
              <a:t>library.luhs.org</a:t>
            </a:r>
            <a:endParaRPr lang="en-US" sz="2800" dirty="0"/>
          </a:p>
          <a:p>
            <a:endParaRPr lang="en-US" sz="1600" dirty="0"/>
          </a:p>
          <a:p>
            <a:r>
              <a:rPr lang="en-US" sz="2400" dirty="0"/>
              <a:t>Not on your own device?</a:t>
            </a: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Google</a:t>
            </a:r>
            <a:r>
              <a:rPr lang="en-US" sz="2400" dirty="0"/>
              <a:t> Loyola </a:t>
            </a:r>
            <a:r>
              <a:rPr lang="en-US" sz="2400" b="1" dirty="0"/>
              <a:t>Health</a:t>
            </a:r>
            <a:r>
              <a:rPr lang="en-US" sz="2400" dirty="0"/>
              <a:t> </a:t>
            </a:r>
            <a:r>
              <a:rPr lang="en-US" sz="2400" b="1" dirty="0"/>
              <a:t>Sciences </a:t>
            </a:r>
            <a:r>
              <a:rPr lang="en-US" sz="2400" dirty="0"/>
              <a:t>Library</a:t>
            </a:r>
          </a:p>
          <a:p>
            <a:endParaRPr lang="en-US" sz="1600" dirty="0"/>
          </a:p>
          <a:p>
            <a:r>
              <a:rPr lang="en-US" sz="2400" dirty="0"/>
              <a:t>Find book platforms (Clinical Key)  under the </a:t>
            </a:r>
            <a:r>
              <a:rPr lang="en-US" sz="2400" b="1" i="1" dirty="0"/>
              <a:t>Resources</a:t>
            </a:r>
            <a:r>
              <a:rPr lang="en-US" sz="2400" dirty="0"/>
              <a:t> tab</a:t>
            </a:r>
          </a:p>
          <a:p>
            <a:r>
              <a:rPr lang="en-US" sz="2400" dirty="0"/>
              <a:t>Find training and other videos under the </a:t>
            </a:r>
            <a:r>
              <a:rPr lang="en-US" sz="2400" b="1" i="1" dirty="0"/>
              <a:t>Videos </a:t>
            </a:r>
            <a:r>
              <a:rPr lang="en-US" sz="2400" dirty="0"/>
              <a:t>tab</a:t>
            </a:r>
          </a:p>
          <a:p>
            <a:r>
              <a:rPr lang="en-US" sz="2400" dirty="0"/>
              <a:t>Find article and index databases under the </a:t>
            </a:r>
            <a:r>
              <a:rPr lang="en-US" sz="2400" b="1" i="1" dirty="0"/>
              <a:t>Databases</a:t>
            </a:r>
            <a:r>
              <a:rPr lang="en-US" sz="2400" b="1" dirty="0"/>
              <a:t> </a:t>
            </a:r>
            <a:r>
              <a:rPr lang="en-US" sz="2400" dirty="0"/>
              <a:t>tab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909ADE-52C5-4726-9333-EA93A81720B0}"/>
              </a:ext>
            </a:extLst>
          </p:cNvPr>
          <p:cNvSpPr/>
          <p:nvPr/>
        </p:nvSpPr>
        <p:spPr>
          <a:xfrm>
            <a:off x="5346509" y="1839704"/>
            <a:ext cx="483434" cy="25012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5904AA-577E-4387-86EF-E8C32B01D611}"/>
              </a:ext>
            </a:extLst>
          </p:cNvPr>
          <p:cNvSpPr/>
          <p:nvPr/>
        </p:nvSpPr>
        <p:spPr>
          <a:xfrm>
            <a:off x="5854535" y="1839705"/>
            <a:ext cx="471296" cy="25012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A6D9DF-1EE4-43ED-8C54-01E47433F08D}"/>
              </a:ext>
            </a:extLst>
          </p:cNvPr>
          <p:cNvSpPr/>
          <p:nvPr/>
        </p:nvSpPr>
        <p:spPr>
          <a:xfrm>
            <a:off x="3365021" y="4989689"/>
            <a:ext cx="1000314" cy="42120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5A1684-B787-4BBD-8F1D-96A059DF4982}"/>
              </a:ext>
            </a:extLst>
          </p:cNvPr>
          <p:cNvSpPr/>
          <p:nvPr/>
        </p:nvSpPr>
        <p:spPr>
          <a:xfrm>
            <a:off x="6810748" y="1839705"/>
            <a:ext cx="654607" cy="25012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F390C-D75F-4CE1-AEDD-89858687E56D}"/>
              </a:ext>
            </a:extLst>
          </p:cNvPr>
          <p:cNvSpPr/>
          <p:nvPr/>
        </p:nvSpPr>
        <p:spPr>
          <a:xfrm>
            <a:off x="6327314" y="1839705"/>
            <a:ext cx="483434" cy="25012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A9618A-D5C9-4254-9D9E-EFE29EEF0659}"/>
              </a:ext>
            </a:extLst>
          </p:cNvPr>
          <p:cNvSpPr/>
          <p:nvPr/>
        </p:nvSpPr>
        <p:spPr>
          <a:xfrm>
            <a:off x="3365021" y="2980267"/>
            <a:ext cx="1000314" cy="203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4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471660"/>
            <a:ext cx="3035300" cy="25293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745" y="626970"/>
            <a:ext cx="7972378" cy="1143000"/>
          </a:xfrm>
        </p:spPr>
        <p:txBody>
          <a:bodyPr/>
          <a:lstStyle/>
          <a:p>
            <a:r>
              <a:rPr lang="en-US" cap="none" dirty="0"/>
              <a:t>Productivity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0635" y="1988330"/>
            <a:ext cx="46395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Available for up to 3 hours:</a:t>
            </a:r>
          </a:p>
          <a:p>
            <a:pPr marL="742950" lvl="1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Chargers, Ethernet cables, mice</a:t>
            </a:r>
          </a:p>
          <a:p>
            <a:pPr marL="742950" lvl="1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MacBooks and laptops </a:t>
            </a:r>
          </a:p>
          <a:p>
            <a:pPr marL="742950" lvl="1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 iPads</a:t>
            </a:r>
          </a:p>
          <a:p>
            <a:pPr marL="742950" lvl="1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Wacom tablet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Available for up to 7 days:</a:t>
            </a:r>
          </a:p>
          <a:p>
            <a:pPr marL="742950" lvl="1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iPad minis</a:t>
            </a:r>
          </a:p>
        </p:txBody>
      </p:sp>
    </p:spTree>
    <p:extLst>
      <p:ext uri="{BB962C8B-B14F-4D97-AF65-F5344CB8AC3E}">
        <p14:creationId xmlns:p14="http://schemas.microsoft.com/office/powerpoint/2010/main" val="102132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9F0D8-6471-4ED6-B935-AE561A43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10" y="1711843"/>
            <a:ext cx="8613074" cy="482718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15% discount article processing charges to affiliated (LUMC) authors for manuscripts accepted to </a:t>
            </a:r>
            <a:r>
              <a:rPr lang="en-US" sz="2800" dirty="0">
                <a:latin typeface="+mj-lt"/>
                <a:hlinkClick r:id="rId2"/>
              </a:rPr>
              <a:t>Biomed Central</a:t>
            </a:r>
            <a:r>
              <a:rPr lang="en-US" sz="2800" dirty="0">
                <a:latin typeface="+mj-lt"/>
              </a:rPr>
              <a:t> and SpringerOpen journals via institutional membership</a:t>
            </a:r>
          </a:p>
          <a:p>
            <a:r>
              <a:rPr lang="en-US" sz="2800" dirty="0">
                <a:latin typeface="+mj-lt"/>
              </a:rPr>
              <a:t>BMJ Case Reports “Fellowship Code” to cover cost of subscription required for all authors of accepted manuscripts. Publishers may charge additional article fees. </a:t>
            </a:r>
          </a:p>
          <a:p>
            <a:r>
              <a:rPr lang="en-US" sz="2800" dirty="0">
                <a:latin typeface="+mj-lt"/>
              </a:rPr>
              <a:t>Support for copyright, predatory publisher questions, and finding where to publish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DEFB5F-A72B-434C-872F-B1197645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03" y="634365"/>
            <a:ext cx="7972378" cy="857250"/>
          </a:xfrm>
        </p:spPr>
        <p:txBody>
          <a:bodyPr>
            <a:normAutofit/>
          </a:bodyPr>
          <a:lstStyle/>
          <a:p>
            <a:r>
              <a:rPr lang="en-US" sz="4000" cap="none" dirty="0"/>
              <a:t>Scholarly Publishing Support</a:t>
            </a:r>
          </a:p>
        </p:txBody>
      </p:sp>
    </p:spTree>
    <p:extLst>
      <p:ext uri="{BB962C8B-B14F-4D97-AF65-F5344CB8AC3E}">
        <p14:creationId xmlns:p14="http://schemas.microsoft.com/office/powerpoint/2010/main" val="390139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8F8E62-F629-4DB6-8F78-DFEEFE49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54" y="1429728"/>
            <a:ext cx="7972380" cy="542827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latin typeface="Myriad Pro" panose="020B0503030403020204" charset="0"/>
              </a:rPr>
              <a:t>Web-based, open-source application created by librarians for libraries</a:t>
            </a:r>
          </a:p>
          <a:p>
            <a:r>
              <a:rPr lang="en-US" sz="9600" dirty="0">
                <a:latin typeface="Myriad Pro" panose="020B0503030403020204" charset="0"/>
              </a:rPr>
              <a:t>Searches PubMed Biosis Previews, CINAHL and Global Health databases monthly</a:t>
            </a:r>
          </a:p>
          <a:p>
            <a:r>
              <a:rPr lang="en-US" sz="9600" dirty="0">
                <a:latin typeface="Myriad Pro" panose="020B0503030403020204" charset="0"/>
              </a:rPr>
              <a:t>Goals:</a:t>
            </a:r>
          </a:p>
          <a:p>
            <a:pPr lvl="1"/>
            <a:r>
              <a:rPr lang="en-US" sz="9600" dirty="0">
                <a:latin typeface="Myriad Pro" panose="020B0503030403020204" charset="0"/>
              </a:rPr>
              <a:t>Promote and market HSC faculty research and scholarship to the world</a:t>
            </a:r>
          </a:p>
          <a:p>
            <a:pPr lvl="1"/>
            <a:r>
              <a:rPr lang="en-US" sz="9600" dirty="0">
                <a:latin typeface="Myriad Pro" panose="020B0503030403020204" charset="0"/>
              </a:rPr>
              <a:t>Identify potential collaborators/mentors</a:t>
            </a:r>
          </a:p>
          <a:p>
            <a:pPr lvl="1"/>
            <a:r>
              <a:rPr lang="en-US" sz="9600" dirty="0">
                <a:latin typeface="Myriad Pro" panose="020B0503030403020204" charset="0"/>
              </a:rPr>
              <a:t>Showcase HSC experts to potential students, faculty and staff</a:t>
            </a:r>
          </a:p>
          <a:p>
            <a:r>
              <a:rPr lang="en-US" sz="9600" dirty="0">
                <a:latin typeface="Myriad Pro" panose="020B0503030403020204" charset="0"/>
              </a:rPr>
              <a:t>Find </a:t>
            </a:r>
            <a:r>
              <a:rPr lang="en-US" sz="9600" dirty="0">
                <a:latin typeface="Myriad Pro" panose="020B0503030403020204" charset="0"/>
                <a:hlinkClick r:id="rId2"/>
              </a:rPr>
              <a:t>Discover</a:t>
            </a:r>
            <a:r>
              <a:rPr lang="en-US" sz="9600" dirty="0">
                <a:latin typeface="Myriad Pro" panose="020B0503030403020204" charset="0"/>
              </a:rPr>
              <a:t> on the HSL </a:t>
            </a:r>
            <a:r>
              <a:rPr lang="en-US" sz="9600" dirty="0">
                <a:latin typeface="Myriad Pro" panose="020B0503030403020204" charset="0"/>
                <a:hlinkClick r:id="rId3"/>
              </a:rPr>
              <a:t>homepage</a:t>
            </a:r>
            <a:r>
              <a:rPr lang="en-US" sz="9600" dirty="0">
                <a:latin typeface="Myriad Pro" panose="020B0503030403020204" charset="0"/>
              </a:rPr>
              <a:t> under Popular Resources</a:t>
            </a:r>
          </a:p>
          <a:p>
            <a:r>
              <a:rPr lang="en-US" sz="9600" dirty="0">
                <a:latin typeface="Myriad Pro" panose="020B0503030403020204" charset="0"/>
              </a:rPr>
              <a:t>Faculty receive email requests to deny/confirm authorship </a:t>
            </a:r>
          </a:p>
          <a:p>
            <a:r>
              <a:rPr lang="en-US" sz="9600" b="1" dirty="0">
                <a:latin typeface="Myriad Pro" panose="020B0503030403020204" charset="0"/>
              </a:rPr>
              <a:t>Confirmed</a:t>
            </a:r>
            <a:r>
              <a:rPr lang="en-US" sz="9600" dirty="0">
                <a:latin typeface="Myriad Pro" panose="020B0503030403020204" charset="0"/>
              </a:rPr>
              <a:t> references are exported to Discover</a:t>
            </a:r>
          </a:p>
          <a:p>
            <a:endParaRPr lang="en-US" sz="8800" dirty="0">
              <a:latin typeface="Myriad Pro" panose="020B0503030403020204" charset="0"/>
            </a:endParaRP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7E6C0-30CC-4302-8D1B-B8866275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2" y="286728"/>
            <a:ext cx="7972378" cy="1143000"/>
          </a:xfrm>
        </p:spPr>
        <p:txBody>
          <a:bodyPr>
            <a:normAutofit/>
          </a:bodyPr>
          <a:lstStyle/>
          <a:p>
            <a:r>
              <a:rPr lang="en-US" cap="none" dirty="0"/>
              <a:t>Discover: Faculty Publications</a:t>
            </a:r>
          </a:p>
        </p:txBody>
      </p:sp>
    </p:spTree>
    <p:extLst>
      <p:ext uri="{BB962C8B-B14F-4D97-AF65-F5344CB8AC3E}">
        <p14:creationId xmlns:p14="http://schemas.microsoft.com/office/powerpoint/2010/main" val="2370902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powerPoint_university_minionMyriad</Template>
  <TotalTime>0</TotalTime>
  <Words>570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Wingdings</vt:lpstr>
      <vt:lpstr>Minion Pro</vt:lpstr>
      <vt:lpstr>Myriad Pro</vt:lpstr>
      <vt:lpstr>_powerPointMaster_university_myriadMinion</vt:lpstr>
      <vt:lpstr>_powerPointMaster_university_myriadMinion</vt:lpstr>
      <vt:lpstr>Health Sciences Library</vt:lpstr>
      <vt:lpstr>Welcome</vt:lpstr>
      <vt:lpstr>Librarian Support: hsl@luc.edu</vt:lpstr>
      <vt:lpstr>Information Skills Training</vt:lpstr>
      <vt:lpstr>Online Collections</vt:lpstr>
      <vt:lpstr>PowerPoint Presentation</vt:lpstr>
      <vt:lpstr>Productivity Tools</vt:lpstr>
      <vt:lpstr>Scholarly Publishing Support</vt:lpstr>
      <vt:lpstr>Discover: Faculty Publications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2014-10-20T16:32:03Z</dcterms:created>
  <dcterms:modified xsi:type="dcterms:W3CDTF">2021-08-12T13:37:58Z</dcterms:modified>
</cp:coreProperties>
</file>